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dc340f4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dc340f4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c8aded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c8aded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dc1f09ea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dc1f09ea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dc1f09ea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dc1f09ea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dc8aded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dc8aded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dc1f09ea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dc1f09ea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dc1f09ea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dc1f09ea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dc8aded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dc8aded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dc8aded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dc8aded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dc1f09ea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dc1f09ea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dc1f09e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dc1f09e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Biopsy = tissue test/examination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 negatives: cancer missed/undetected 20% of the time in screenings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dc1f09ea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dc1f09ea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dc1f09ea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dc1f09ea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dc1f09ea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dc1f09ea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dc1f09ea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dc1f09ea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dc1f09ea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dc1f09ea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dc1f09ea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dc1f09ea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dc1f09ea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dc1f09ea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dc1f09e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dc1f09e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dc1f09ea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dc1f09ea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dc340f4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dc340f4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dc1f09ea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dc1f09ea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c1f09ea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dc1f09ea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dc1f09ea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dc1f09e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3.jpg"/><Relationship Id="rId6" Type="http://schemas.openxmlformats.org/officeDocument/2006/relationships/image" Target="../media/image14.png"/><Relationship Id="rId7" Type="http://schemas.openxmlformats.org/officeDocument/2006/relationships/image" Target="../media/image8.jp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-483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Mammogram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56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Completed by Ai^3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94950" y="3247600"/>
            <a:ext cx="4754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Amena    +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5758" l="0" r="0" t="2109"/>
          <a:stretch/>
        </p:blipFill>
        <p:spPr>
          <a:xfrm>
            <a:off x="4434338" y="2184575"/>
            <a:ext cx="3328826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5186" r="0" t="0"/>
          <a:stretch/>
        </p:blipFill>
        <p:spPr>
          <a:xfrm>
            <a:off x="5682351" y="2733250"/>
            <a:ext cx="7515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34232" l="15087" r="15094" t="9942"/>
          <a:stretch/>
        </p:blipFill>
        <p:spPr>
          <a:xfrm>
            <a:off x="6661225" y="2687150"/>
            <a:ext cx="931227" cy="79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0" l="0" r="-17054" t="-11000"/>
          <a:stretch/>
        </p:blipFill>
        <p:spPr>
          <a:xfrm>
            <a:off x="4434350" y="2444313"/>
            <a:ext cx="879650" cy="10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6700" y="2184575"/>
            <a:ext cx="2534552" cy="217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8">
            <a:alphaModFix/>
          </a:blip>
          <a:srcRect b="19152" l="0" r="0" t="21313"/>
          <a:stretch/>
        </p:blipFill>
        <p:spPr>
          <a:xfrm>
            <a:off x="4434350" y="4237175"/>
            <a:ext cx="3328825" cy="6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126775" y="4354725"/>
            <a:ext cx="2534400" cy="5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</a:t>
            </a:r>
            <a:r>
              <a:rPr lang="en" sz="3000"/>
              <a:t>Amena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50" y="1362175"/>
            <a:ext cx="4017350" cy="34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819250" y="523375"/>
            <a:ext cx="6395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Used Gaussian Filters for better normalization</a:t>
            </a:r>
            <a:endParaRPr sz="2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CM score: -63 :/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525" y="1464000"/>
            <a:ext cx="4267201" cy="3051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602575" y="4390300"/>
            <a:ext cx="8382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Trees are choosing specific locations of pixels and analyzing their lightness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75" y="0"/>
            <a:ext cx="7942600" cy="439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1029" r="0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4871250" y="1365800"/>
            <a:ext cx="40020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Some tree bois</a:t>
            </a:r>
            <a:endParaRPr sz="3600"/>
          </a:p>
        </p:txBody>
      </p:sp>
      <p:sp>
        <p:nvSpPr>
          <p:cNvPr id="146" name="Google Shape;146;p24"/>
          <p:cNvSpPr txBox="1"/>
          <p:nvPr/>
        </p:nvSpPr>
        <p:spPr>
          <a:xfrm>
            <a:off x="200575" y="1486675"/>
            <a:ext cx="42138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 class of deep feed-forward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biology-inspired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artificial neural networks composed of a complex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architecture of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convolutional, pooling, fully connected, and normalization layers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 b="15554" l="2865" r="1932" t="0"/>
          <a:stretch/>
        </p:blipFill>
        <p:spPr>
          <a:xfrm>
            <a:off x="64575" y="2852125"/>
            <a:ext cx="4349800" cy="13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574" y="2852123"/>
            <a:ext cx="1243650" cy="205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49" y="2852123"/>
            <a:ext cx="1243650" cy="205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9599" y="2852123"/>
            <a:ext cx="1243650" cy="2058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 rot="5400000">
            <a:off x="6529350" y="980425"/>
            <a:ext cx="906300" cy="2837100"/>
          </a:xfrm>
          <a:prstGeom prst="leftBrace">
            <a:avLst>
              <a:gd fmla="val 8333" name="adj1"/>
              <a:gd fmla="val 4944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 it work tho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1240" l="1078" r="0" t="1812"/>
          <a:stretch/>
        </p:blipFill>
        <p:spPr>
          <a:xfrm>
            <a:off x="2553950" y="868325"/>
            <a:ext cx="4036099" cy="39846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50" y="152400"/>
            <a:ext cx="526754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5595450" y="182925"/>
            <a:ext cx="3249600" cy="4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Traced an image down a tree to see how it classified a zero class</a:t>
            </a:r>
            <a:endParaRPr sz="3000"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Question: light/dark</a:t>
            </a:r>
            <a:endParaRPr>
              <a:solidFill>
                <a:srgbClr val="FFFFFF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Looking at neighborhoods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3260425" y="2442625"/>
            <a:ext cx="75300" cy="64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3402075" y="2554725"/>
            <a:ext cx="75300" cy="64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 flipH="1" rot="10800000">
            <a:off x="2959100" y="2619236"/>
            <a:ext cx="75300" cy="64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3131400" y="4379500"/>
            <a:ext cx="75300" cy="64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2868505" y="4637925"/>
            <a:ext cx="75300" cy="64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1097" t="0"/>
          <a:stretch/>
        </p:blipFill>
        <p:spPr>
          <a:xfrm>
            <a:off x="1529212" y="0"/>
            <a:ext cx="3766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5712825" y="1468800"/>
            <a:ext cx="2764800" cy="2205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...While neural network is ‘training’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09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579400" y="3959200"/>
            <a:ext cx="6922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</a:t>
            </a:r>
            <a:r>
              <a:rPr lang="en" sz="2800"/>
              <a:t>untime</a:t>
            </a:r>
            <a:r>
              <a:rPr lang="en" sz="2800"/>
              <a:t> </a:t>
            </a:r>
            <a:r>
              <a:rPr lang="en" sz="2800"/>
              <a:t>dies</a:t>
            </a:r>
            <a:r>
              <a:rPr lang="en" sz="2800"/>
              <a:t> </a:t>
            </a:r>
            <a:r>
              <a:rPr lang="en" sz="2800"/>
              <a:t>for</a:t>
            </a:r>
            <a:r>
              <a:rPr lang="en" sz="2800"/>
              <a:t> </a:t>
            </a:r>
            <a:r>
              <a:rPr lang="en" sz="2800"/>
              <a:t>the</a:t>
            </a:r>
            <a:r>
              <a:rPr lang="en" sz="2800"/>
              <a:t> 32nd time in one hour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39220" t="0"/>
          <a:stretch/>
        </p:blipFill>
        <p:spPr>
          <a:xfrm>
            <a:off x="232425" y="1269450"/>
            <a:ext cx="7951150" cy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091"/>
            <a:ext cx="9143999" cy="4090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38" y="0"/>
            <a:ext cx="63249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Mammography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0775"/>
            <a:ext cx="45951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Early detection of breast cancer via X-Rays → earlier treatment to prevent damage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False positives (more common) → biopsy or screenings + anxiety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False negatives → false sense of security, delays in treatment</a:t>
            </a:r>
            <a:endParaRPr sz="18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275" y="1405748"/>
            <a:ext cx="3925900" cy="2332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725" y="0"/>
            <a:ext cx="57940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282" y="0"/>
            <a:ext cx="67434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125" y="104550"/>
            <a:ext cx="6515750" cy="49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3235325" y="1041850"/>
            <a:ext cx="2165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Caroline’s Computer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3761075" y="792725"/>
            <a:ext cx="4310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 min / epoch</a:t>
            </a:r>
            <a:endParaRPr sz="2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853800" y="2907000"/>
            <a:ext cx="4310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r>
              <a:rPr lang="en" sz="2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hour / epoch</a:t>
            </a:r>
            <a:endParaRPr sz="2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3133600" y="3511900"/>
            <a:ext cx="21651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Caroline’s Computer</a:t>
            </a:r>
            <a:endParaRPr sz="2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579400" y="3959200"/>
            <a:ext cx="6922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Runtime dies for the 32nd time in one hour</a:t>
            </a:r>
            <a:endParaRPr sz="2800"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1220700" y="3959200"/>
            <a:ext cx="2275500" cy="88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Neil’s Macbook Air (HECTOR)</a:t>
            </a:r>
            <a:endParaRPr sz="2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203400" y="299700"/>
            <a:ext cx="4310100" cy="48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Running MobileNet from Scratch</a:t>
            </a:r>
            <a:endParaRPr sz="2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450" y="203200"/>
            <a:ext cx="744415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1016475" y="2149850"/>
            <a:ext cx="2846100" cy="7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Complex/ established mobile architectures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2785250" y="3552450"/>
            <a:ext cx="4310100" cy="48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PhalishaNet</a:t>
            </a:r>
            <a:endParaRPr sz="2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/>
          </a:blip>
          <a:srcRect b="36660" l="25022" r="29916" t="20849"/>
          <a:stretch/>
        </p:blipFill>
        <p:spPr>
          <a:xfrm>
            <a:off x="3937349" y="1123075"/>
            <a:ext cx="1152188" cy="144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960" l="0" r="0" t="1058"/>
          <a:stretch/>
        </p:blipFill>
        <p:spPr>
          <a:xfrm>
            <a:off x="203250" y="167650"/>
            <a:ext cx="5045149" cy="46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4">
            <a:alphaModFix/>
          </a:blip>
          <a:srcRect b="6924" l="15088" r="15088" t="9942"/>
          <a:stretch/>
        </p:blipFill>
        <p:spPr>
          <a:xfrm>
            <a:off x="2410713" y="2973175"/>
            <a:ext cx="630223" cy="72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5468775" y="1331550"/>
            <a:ext cx="3547500" cy="2480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“Meme</a:t>
            </a:r>
            <a:r>
              <a:rPr lang="en" sz="3000" strike="sngStrike">
                <a:solidFill>
                  <a:srgbClr val="FFFFFF"/>
                </a:solidFill>
              </a:rPr>
              <a:t>Team</a:t>
            </a:r>
            <a:r>
              <a:rPr lang="en" sz="3000">
                <a:solidFill>
                  <a:srgbClr val="FFFFFF"/>
                </a:solidFill>
              </a:rPr>
              <a:t>work makes the dream work.” </a:t>
            </a:r>
            <a:endParaRPr sz="3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 strike="sngStrike">
              <a:solidFill>
                <a:srgbClr val="FFFFFF"/>
              </a:solidFill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lang="en" sz="3000">
                <a:solidFill>
                  <a:srgbClr val="FFFFFF"/>
                </a:solidFill>
              </a:rPr>
              <a:t>Abraham Lincoln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8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Imaging Reporting and Database System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00" y="975625"/>
            <a:ext cx="4225498" cy="38562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082850" y="1195563"/>
            <a:ext cx="3262200" cy="3416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u="sng">
                <a:solidFill>
                  <a:srgbClr val="FFFFFF"/>
                </a:solidFill>
              </a:rPr>
              <a:t>Seven </a:t>
            </a:r>
            <a:r>
              <a:rPr lang="en" u="sng">
                <a:solidFill>
                  <a:srgbClr val="FFFFFF"/>
                </a:solidFill>
              </a:rPr>
              <a:t>standardized categories/levels for radiologists</a:t>
            </a:r>
            <a:endParaRPr u="sng">
              <a:solidFill>
                <a:srgbClr val="FFFFFF"/>
              </a:solidFill>
            </a:endParaRPr>
          </a:p>
          <a:p>
            <a:pPr indent="457200" lvl="0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←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u="sng">
                <a:solidFill>
                  <a:srgbClr val="FFFFFF"/>
                </a:solidFill>
              </a:rPr>
              <a:t>4 categories of breast density</a:t>
            </a:r>
            <a:r>
              <a:rPr lang="en">
                <a:solidFill>
                  <a:srgbClr val="FFFFFF"/>
                </a:solidFill>
              </a:rPr>
              <a:t>: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Almost entirely fatty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Scattered areas of tissue density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Heterogeneously dense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Extremely dense </a:t>
            </a:r>
            <a:endParaRPr>
              <a:solidFill>
                <a:srgbClr val="FFFFFF"/>
              </a:solidFill>
            </a:endParaRPr>
          </a:p>
          <a:p>
            <a:pPr indent="0" lvl="0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088300" y="4789775"/>
            <a:ext cx="24837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</a:rPr>
              <a:t>Source: NIH</a:t>
            </a:r>
            <a:endParaRPr i="1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Binary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07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Utilized the raw data (train_images and train_simple_labels[‘Label’])</a:t>
            </a:r>
            <a:endParaRPr/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unique </a:t>
            </a:r>
            <a:r>
              <a:rPr lang="en"/>
              <a:t>indices</a:t>
            </a:r>
            <a:r>
              <a:rPr lang="en"/>
              <a:t> and didn’t shuffle</a:t>
            </a:r>
            <a:endParaRPr/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the data into training and validation</a:t>
            </a:r>
            <a:endParaRPr/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Reshape the 2D images to 1D</a:t>
            </a:r>
            <a:endParaRPr/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Normalize the data</a:t>
            </a:r>
            <a:endParaRPr/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classification with 240 estimators, 15 max_depth, and 3 samples to split internal nodes</a:t>
            </a:r>
            <a:endParaRPr/>
          </a:p>
          <a:p>
            <a:pPr indent="-3175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gridSearch -- ONLY PatNet</a:t>
            </a:r>
            <a:endParaRPr/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ROC from 0.5 to 0.914</a:t>
            </a:r>
            <a:endParaRPr/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CM from -1476 to 1413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625" y="4426775"/>
            <a:ext cx="5733376" cy="6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07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16" y="0"/>
            <a:ext cx="85839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280025" y="4411500"/>
            <a:ext cx="8583900" cy="7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Is this normalizing data?</a:t>
            </a:r>
            <a:endParaRPr sz="3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261650" y="447075"/>
            <a:ext cx="975600" cy="55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/255</a:t>
            </a:r>
            <a:endParaRPr sz="3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50" y="1211225"/>
            <a:ext cx="4579179" cy="32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812" y="1211224"/>
            <a:ext cx="3988276" cy="32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1441475" y="669700"/>
            <a:ext cx="20661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ROC Curve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455550" y="669700"/>
            <a:ext cx="29808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Confusion Matrix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02" name="Google Shape;102;p18"/>
          <p:cNvSpPr txBox="1"/>
          <p:nvPr>
            <p:ph idx="4294967295" type="title"/>
          </p:nvPr>
        </p:nvSpPr>
        <p:spPr>
          <a:xfrm>
            <a:off x="2579250" y="9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Random Forest - Binary</a:t>
            </a:r>
            <a:endParaRPr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951" l="1176" r="0" t="941"/>
          <a:stretch/>
        </p:blipFill>
        <p:spPr>
          <a:xfrm>
            <a:off x="2573649" y="532400"/>
            <a:ext cx="4552124" cy="4473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311700" y="22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1296" l="739" r="670" t="1916"/>
          <a:stretch/>
        </p:blipFill>
        <p:spPr>
          <a:xfrm>
            <a:off x="871950" y="208300"/>
            <a:ext cx="7400126" cy="47573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20"/>
          <p:cNvSpPr txBox="1"/>
          <p:nvPr/>
        </p:nvSpPr>
        <p:spPr>
          <a:xfrm>
            <a:off x="2927550" y="726725"/>
            <a:ext cx="14844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Apply  Random  Forest </a:t>
            </a:r>
            <a:endParaRPr sz="13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   CMM: 1071 </a:t>
            </a:r>
            <a:endParaRPr sz="1300">
              <a:solidFill>
                <a:schemeClr val="lt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   AUC:  .907</a:t>
            </a:r>
            <a:endParaRPr sz="1300"/>
          </a:p>
        </p:txBody>
      </p:sp>
      <p:sp>
        <p:nvSpPr>
          <p:cNvPr id="115" name="Google Shape;115;p20"/>
          <p:cNvSpPr txBox="1"/>
          <p:nvPr/>
        </p:nvSpPr>
        <p:spPr>
          <a:xfrm>
            <a:off x="6851250" y="808050"/>
            <a:ext cx="12708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Submit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pickle file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picklerick.p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3080100" y="3044225"/>
            <a:ext cx="11793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CMM: 1413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AUC: .914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6851250" y="3217025"/>
            <a:ext cx="11793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CMM: 1413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AUC: .914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48520" l="29137" r="26741" t="-2307"/>
          <a:stretch/>
        </p:blipFill>
        <p:spPr>
          <a:xfrm>
            <a:off x="3110638" y="4086700"/>
            <a:ext cx="1118224" cy="7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- multiclass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the train_complex_labels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with 250 estimators, max_depth of 15, and 4 minimum samples to split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Got 0.871 auc and 45 confusion matrix value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Suggestion for improvement: CHANGE THRESHOLD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to feed the probabilities to a SVC to pick best guess ~ don’t know how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◉︵◉</a:t>
            </a:r>
            <a:r>
              <a:rPr lang="en"/>
              <a:t> (T_T)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Figure out why random forest is working better than CNN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